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737" r:id="rId2"/>
    <p:sldId id="738"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C71A2B-1D52-49D6-8C37-9750003655BA}" v="18" dt="2020-06-08T13:16:05.2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143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de Hadfield" userId="dd15f2cf38c45536" providerId="LiveId" clId="{3CC71A2B-1D52-49D6-8C37-9750003655BA}"/>
    <pc:docChg chg="custSel addSld modSld">
      <pc:chgData name="Jude Hadfield" userId="dd15f2cf38c45536" providerId="LiveId" clId="{3CC71A2B-1D52-49D6-8C37-9750003655BA}" dt="2020-06-08T22:08:49.409" v="421" actId="27107"/>
      <pc:docMkLst>
        <pc:docMk/>
      </pc:docMkLst>
      <pc:sldChg chg="addSp delSp modSp mod">
        <pc:chgData name="Jude Hadfield" userId="dd15f2cf38c45536" providerId="LiveId" clId="{3CC71A2B-1D52-49D6-8C37-9750003655BA}" dt="2020-06-08T21:52:03.518" v="402" actId="20577"/>
        <pc:sldMkLst>
          <pc:docMk/>
          <pc:sldMk cId="2962180616" sldId="737"/>
        </pc:sldMkLst>
        <pc:spChg chg="add del mod">
          <ac:chgData name="Jude Hadfield" userId="dd15f2cf38c45536" providerId="LiveId" clId="{3CC71A2B-1D52-49D6-8C37-9750003655BA}" dt="2020-06-02T09:03:02.892" v="130" actId="478"/>
          <ac:spMkLst>
            <pc:docMk/>
            <pc:sldMk cId="2962180616" sldId="737"/>
            <ac:spMk id="2" creationId="{46ACBCC2-6A0F-4DFE-9246-97815C1EAE08}"/>
          </ac:spMkLst>
        </pc:spChg>
        <pc:spChg chg="add del">
          <ac:chgData name="Jude Hadfield" userId="dd15f2cf38c45536" providerId="LiveId" clId="{3CC71A2B-1D52-49D6-8C37-9750003655BA}" dt="2020-06-02T15:43:31.488" v="139"/>
          <ac:spMkLst>
            <pc:docMk/>
            <pc:sldMk cId="2962180616" sldId="737"/>
            <ac:spMk id="2" creationId="{CCBFBDB5-5B94-45F8-AF5F-01B1D8A91D19}"/>
          </ac:spMkLst>
        </pc:spChg>
        <pc:spChg chg="add del mod">
          <ac:chgData name="Jude Hadfield" userId="dd15f2cf38c45536" providerId="LiveId" clId="{3CC71A2B-1D52-49D6-8C37-9750003655BA}" dt="2020-06-02T09:03:02.900" v="132"/>
          <ac:spMkLst>
            <pc:docMk/>
            <pc:sldMk cId="2962180616" sldId="737"/>
            <ac:spMk id="3" creationId="{434931B5-CF09-4AB3-8A9E-0ACA2872BADC}"/>
          </ac:spMkLst>
        </pc:spChg>
        <pc:spChg chg="mod">
          <ac:chgData name="Jude Hadfield" userId="dd15f2cf38c45536" providerId="LiveId" clId="{3CC71A2B-1D52-49D6-8C37-9750003655BA}" dt="2020-06-08T21:52:03.518" v="402" actId="20577"/>
          <ac:spMkLst>
            <pc:docMk/>
            <pc:sldMk cId="2962180616" sldId="737"/>
            <ac:spMk id="19" creationId="{D8B25A0A-3DF0-1A48-BD66-104C43700664}"/>
          </ac:spMkLst>
        </pc:spChg>
        <pc:spChg chg="mod">
          <ac:chgData name="Jude Hadfield" userId="dd15f2cf38c45536" providerId="LiveId" clId="{3CC71A2B-1D52-49D6-8C37-9750003655BA}" dt="2020-06-02T15:46:34.335" v="202" actId="403"/>
          <ac:spMkLst>
            <pc:docMk/>
            <pc:sldMk cId="2962180616" sldId="737"/>
            <ac:spMk id="29" creationId="{320CE8B6-3700-AC41-BDB8-785348655E54}"/>
          </ac:spMkLst>
        </pc:spChg>
        <pc:picChg chg="add mod">
          <ac:chgData name="Jude Hadfield" userId="dd15f2cf38c45536" providerId="LiveId" clId="{3CC71A2B-1D52-49D6-8C37-9750003655BA}" dt="2020-06-05T20:30:54.062" v="339" actId="1076"/>
          <ac:picMkLst>
            <pc:docMk/>
            <pc:sldMk cId="2962180616" sldId="737"/>
            <ac:picMk id="2" creationId="{1EC862C7-38A2-4938-97E8-2B764B139360}"/>
          </ac:picMkLst>
        </pc:picChg>
        <pc:picChg chg="add mod">
          <ac:chgData name="Jude Hadfield" userId="dd15f2cf38c45536" providerId="LiveId" clId="{3CC71A2B-1D52-49D6-8C37-9750003655BA}" dt="2020-06-02T15:53:08.191" v="208" actId="1076"/>
          <ac:picMkLst>
            <pc:docMk/>
            <pc:sldMk cId="2962180616" sldId="737"/>
            <ac:picMk id="3" creationId="{CB5F0923-4059-4FCD-A4E7-C415B4BA17B9}"/>
          </ac:picMkLst>
        </pc:picChg>
        <pc:picChg chg="add del mod">
          <ac:chgData name="Jude Hadfield" userId="dd15f2cf38c45536" providerId="LiveId" clId="{3CC71A2B-1D52-49D6-8C37-9750003655BA}" dt="2020-06-05T20:30:42.555" v="334" actId="478"/>
          <ac:picMkLst>
            <pc:docMk/>
            <pc:sldMk cId="2962180616" sldId="737"/>
            <ac:picMk id="4" creationId="{EA3D0103-597C-4F27-952E-6E6FAA3B90AE}"/>
          </ac:picMkLst>
        </pc:picChg>
        <pc:picChg chg="add mod">
          <ac:chgData name="Jude Hadfield" userId="dd15f2cf38c45536" providerId="LiveId" clId="{3CC71A2B-1D52-49D6-8C37-9750003655BA}" dt="2020-06-02T15:56:07.760" v="220" actId="1076"/>
          <ac:picMkLst>
            <pc:docMk/>
            <pc:sldMk cId="2962180616" sldId="737"/>
            <ac:picMk id="5" creationId="{D0C22F0D-4F8A-4E12-B2B2-EEFC2BD97969}"/>
          </ac:picMkLst>
        </pc:picChg>
      </pc:sldChg>
      <pc:sldChg chg="modSp add mod">
        <pc:chgData name="Jude Hadfield" userId="dd15f2cf38c45536" providerId="LiveId" clId="{3CC71A2B-1D52-49D6-8C37-9750003655BA}" dt="2020-06-08T22:08:49.409" v="421" actId="27107"/>
        <pc:sldMkLst>
          <pc:docMk/>
          <pc:sldMk cId="597290008" sldId="738"/>
        </pc:sldMkLst>
        <pc:spChg chg="mod">
          <ac:chgData name="Jude Hadfield" userId="dd15f2cf38c45536" providerId="LiveId" clId="{3CC71A2B-1D52-49D6-8C37-9750003655BA}" dt="2020-06-08T22:08:49.409" v="421" actId="27107"/>
          <ac:spMkLst>
            <pc:docMk/>
            <pc:sldMk cId="597290008" sldId="738"/>
            <ac:spMk id="19" creationId="{D8B25A0A-3DF0-1A48-BD66-104C43700664}"/>
          </ac:spMkLst>
        </pc:spChg>
        <pc:spChg chg="mod">
          <ac:chgData name="Jude Hadfield" userId="dd15f2cf38c45536" providerId="LiveId" clId="{3CC71A2B-1D52-49D6-8C37-9750003655BA}" dt="2020-06-02T15:46:38.520" v="203" actId="403"/>
          <ac:spMkLst>
            <pc:docMk/>
            <pc:sldMk cId="597290008" sldId="738"/>
            <ac:spMk id="29" creationId="{320CE8B6-3700-AC41-BDB8-785348655E5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03C9C2-B7AF-45F7-91A7-4197019DC99F}" type="datetimeFigureOut">
              <a:rPr lang="en-GB" smtClean="0"/>
              <a:t>08/06/2020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A632B-2244-4B21-901A-06085EF74F95}" type="slidenum">
              <a:rPr lang="en-GB" smtClean="0"/>
              <a:t>‹#›</a:t>
            </a:fld>
            <a:endParaRPr lang="en-GB"/>
          </a:p>
        </p:txBody>
      </p:sp>
    </p:spTree>
    <p:extLst>
      <p:ext uri="{BB962C8B-B14F-4D97-AF65-F5344CB8AC3E}">
        <p14:creationId xmlns:p14="http://schemas.microsoft.com/office/powerpoint/2010/main" val="316480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healthcareers.nhs.uk/explore-roles/allied-health-professionals/roles-allied-health-professions/therapeutic-radiographer/entry-requirements-and-training-therapeutic"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ealthcareers.nhs.uk/explore-roles/allied-health-professionals/roles-allied-health-professions/therapeutic-radiographer/entry-requirements-and-training-therapeutic"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b="0" dirty="0"/>
              <a:t>References:</a:t>
            </a:r>
          </a:p>
          <a:p>
            <a:pPr marL="228600" indent="-228600">
              <a:buAutoNum type="arabicParenR"/>
            </a:pPr>
            <a:r>
              <a:rPr lang="en-GB" dirty="0">
                <a:hlinkClick r:id="rId3"/>
              </a:rPr>
              <a:t>https://www.healthcareers.nhs.uk/explore-roles/allied-health-professionals/roles-allied-health-professions/therapeutic-radiographer/entry-requirements-and-training-therapeutic</a:t>
            </a:r>
            <a:endParaRPr lang="en-GB" b="0" dirty="0"/>
          </a:p>
        </p:txBody>
      </p:sp>
      <p:sp>
        <p:nvSpPr>
          <p:cNvPr id="4" name="Slide Number Placeholder 3"/>
          <p:cNvSpPr>
            <a:spLocks noGrp="1"/>
          </p:cNvSpPr>
          <p:nvPr>
            <p:ph type="sldNum" sz="quarter" idx="10"/>
          </p:nvPr>
        </p:nvSpPr>
        <p:spPr/>
        <p:txBody>
          <a:bodyPr/>
          <a:lstStyle/>
          <a:p>
            <a:fld id="{2F3F99BA-43AD-B845-8E67-BF48FDFD6E96}" type="slidenum">
              <a:rPr lang="en-US" smtClean="0"/>
              <a:t>1</a:t>
            </a:fld>
            <a:endParaRPr lang="en-US"/>
          </a:p>
        </p:txBody>
      </p:sp>
    </p:spTree>
    <p:extLst>
      <p:ext uri="{BB962C8B-B14F-4D97-AF65-F5344CB8AC3E}">
        <p14:creationId xmlns:p14="http://schemas.microsoft.com/office/powerpoint/2010/main" val="167408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b="0" dirty="0"/>
              <a:t>References:</a:t>
            </a:r>
          </a:p>
          <a:p>
            <a:pPr marL="228600" indent="-228600">
              <a:buAutoNum type="arabicParenR"/>
            </a:pPr>
            <a:r>
              <a:rPr lang="en-GB" dirty="0">
                <a:hlinkClick r:id="rId3"/>
              </a:rPr>
              <a:t>https://www.healthcareers.nhs.uk/explore-roles/allied-health-professionals/roles-allied-health-professions/therapeutic-radiographer/entry-requirements-and-training-therapeutic</a:t>
            </a:r>
            <a:endParaRPr lang="en-GB" b="0" dirty="0"/>
          </a:p>
        </p:txBody>
      </p:sp>
      <p:sp>
        <p:nvSpPr>
          <p:cNvPr id="4" name="Slide Number Placeholder 3"/>
          <p:cNvSpPr>
            <a:spLocks noGrp="1"/>
          </p:cNvSpPr>
          <p:nvPr>
            <p:ph type="sldNum" sz="quarter" idx="10"/>
          </p:nvPr>
        </p:nvSpPr>
        <p:spPr/>
        <p:txBody>
          <a:bodyPr/>
          <a:lstStyle/>
          <a:p>
            <a:fld id="{2F3F99BA-43AD-B845-8E67-BF48FDFD6E96}" type="slidenum">
              <a:rPr lang="en-US" smtClean="0"/>
              <a:t>2</a:t>
            </a:fld>
            <a:endParaRPr lang="en-US"/>
          </a:p>
        </p:txBody>
      </p:sp>
    </p:spTree>
    <p:extLst>
      <p:ext uri="{BB962C8B-B14F-4D97-AF65-F5344CB8AC3E}">
        <p14:creationId xmlns:p14="http://schemas.microsoft.com/office/powerpoint/2010/main" val="45791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F0C128-6ABD-4BF6-9A53-3D152A604B75}"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1278460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F0C128-6ABD-4BF6-9A53-3D152A604B75}"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1655190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F0C128-6ABD-4BF6-9A53-3D152A604B75}"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3885949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F0C128-6ABD-4BF6-9A53-3D152A604B75}"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3705878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F0C128-6ABD-4BF6-9A53-3D152A604B75}"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2158841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F0C128-6ABD-4BF6-9A53-3D152A604B75}" type="datetimeFigureOut">
              <a:rPr lang="en-GB" smtClean="0"/>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220924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F0C128-6ABD-4BF6-9A53-3D152A604B75}" type="datetimeFigureOut">
              <a:rPr lang="en-GB" smtClean="0"/>
              <a:t>08/06/2020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1330360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6F0C128-6ABD-4BF6-9A53-3D152A604B75}" type="datetimeFigureOut">
              <a:rPr lang="en-GB" smtClean="0"/>
              <a:t>08/06/2020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1082026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F0C128-6ABD-4BF6-9A53-3D152A604B75}" type="datetimeFigureOut">
              <a:rPr lang="en-GB" smtClean="0"/>
              <a:t>08/06/2020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1580188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F0C128-6ABD-4BF6-9A53-3D152A604B75}" type="datetimeFigureOut">
              <a:rPr lang="en-GB" smtClean="0"/>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906677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F0C128-6ABD-4BF6-9A53-3D152A604B75}" type="datetimeFigureOut">
              <a:rPr lang="en-GB" smtClean="0"/>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6BA3113-4AFA-4EB7-A0A4-55B44AE8BCD8}" type="slidenum">
              <a:rPr lang="en-GB" smtClean="0"/>
              <a:t>‹#›</a:t>
            </a:fld>
            <a:endParaRPr lang="en-GB"/>
          </a:p>
        </p:txBody>
      </p:sp>
    </p:spTree>
    <p:extLst>
      <p:ext uri="{BB962C8B-B14F-4D97-AF65-F5344CB8AC3E}">
        <p14:creationId xmlns:p14="http://schemas.microsoft.com/office/powerpoint/2010/main" val="2974820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F0C128-6ABD-4BF6-9A53-3D152A604B75}" type="datetimeFigureOut">
              <a:rPr lang="en-GB" smtClean="0"/>
              <a:t>08/06/2020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BA3113-4AFA-4EB7-A0A4-55B44AE8BCD8}" type="slidenum">
              <a:rPr lang="en-GB" smtClean="0"/>
              <a:t>‹#›</a:t>
            </a:fld>
            <a:endParaRPr lang="en-GB"/>
          </a:p>
        </p:txBody>
      </p:sp>
    </p:spTree>
    <p:extLst>
      <p:ext uri="{BB962C8B-B14F-4D97-AF65-F5344CB8AC3E}">
        <p14:creationId xmlns:p14="http://schemas.microsoft.com/office/powerpoint/2010/main" val="13840736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www.thewowshow.org/youtub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www.surveymonkey.co.uk/r/wow-podiatry" TargetMode="External"/><Relationship Id="rId4" Type="http://schemas.openxmlformats.org/officeDocument/2006/relationships/hyperlink" Target="http://www.thewowshow.org/youtub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Image result for wow careers">
            <a:extLst>
              <a:ext uri="{FF2B5EF4-FFF2-40B4-BE49-F238E27FC236}">
                <a16:creationId xmlns:a16="http://schemas.microsoft.com/office/drawing/2014/main" id="{A39FCC6F-6C22-4790-9670-B99374443397}"/>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091979" y="213327"/>
            <a:ext cx="827395" cy="662039"/>
          </a:xfrm>
          <a:prstGeom prst="rect">
            <a:avLst/>
          </a:prstGeom>
          <a:noFill/>
          <a:extLst>
            <a:ext uri="{909E8E84-426E-40DD-AFC4-6F175D3DCCD1}">
              <a14:hiddenFill xmlns:a14="http://schemas.microsoft.com/office/drawing/2010/main">
                <a:solidFill>
                  <a:srgbClr val="FFFFFF"/>
                </a:solidFill>
              </a14:hiddenFill>
            </a:ext>
          </a:extLst>
        </p:spPr>
      </p:pic>
      <p:sp>
        <p:nvSpPr>
          <p:cNvPr id="8" name="Shape 114">
            <a:extLst>
              <a:ext uri="{FF2B5EF4-FFF2-40B4-BE49-F238E27FC236}">
                <a16:creationId xmlns:a16="http://schemas.microsoft.com/office/drawing/2014/main" id="{8806C1FF-7E28-42E7-9523-CB2C7C9A51A9}"/>
              </a:ext>
            </a:extLst>
          </p:cNvPr>
          <p:cNvSpPr/>
          <p:nvPr/>
        </p:nvSpPr>
        <p:spPr>
          <a:xfrm>
            <a:off x="768897" y="172872"/>
            <a:ext cx="7759105" cy="538608"/>
          </a:xfrm>
          <a:prstGeom prst="rect">
            <a:avLst/>
          </a:prstGeom>
          <a:noFill/>
          <a:ln>
            <a:noFill/>
          </a:ln>
        </p:spPr>
        <p:txBody>
          <a:bodyPr lIns="91425" tIns="45700" rIns="91425" bIns="45700" anchor="t" anchorCtr="0">
            <a:noAutofit/>
          </a:bodyPr>
          <a:lstStyle/>
          <a:p>
            <a:pPr>
              <a:buSzPct val="25000"/>
            </a:pPr>
            <a:endParaRPr lang="en-GB" sz="2800" b="1" dirty="0">
              <a:latin typeface="Helvetica Neue" panose="02000503000000020004" pitchFamily="2" charset="0"/>
              <a:ea typeface="Helvetica Neue" panose="02000503000000020004" pitchFamily="2" charset="0"/>
              <a:cs typeface="Helvetica Neue" panose="02000503000000020004" pitchFamily="2" charset="0"/>
              <a:sym typeface="Lato"/>
            </a:endParaRPr>
          </a:p>
        </p:txBody>
      </p:sp>
      <p:sp>
        <p:nvSpPr>
          <p:cNvPr id="15" name="Shape 114">
            <a:extLst>
              <a:ext uri="{FF2B5EF4-FFF2-40B4-BE49-F238E27FC236}">
                <a16:creationId xmlns:a16="http://schemas.microsoft.com/office/drawing/2014/main" id="{AC98DBA0-58D7-423A-A505-78A2F55BBA58}"/>
              </a:ext>
            </a:extLst>
          </p:cNvPr>
          <p:cNvSpPr/>
          <p:nvPr/>
        </p:nvSpPr>
        <p:spPr>
          <a:xfrm>
            <a:off x="796576" y="181055"/>
            <a:ext cx="7759105" cy="538608"/>
          </a:xfrm>
          <a:prstGeom prst="rect">
            <a:avLst/>
          </a:prstGeom>
          <a:noFill/>
          <a:ln>
            <a:noFill/>
          </a:ln>
        </p:spPr>
        <p:txBody>
          <a:bodyPr lIns="91425" tIns="45700" rIns="91425" bIns="45700" anchor="t" anchorCtr="0">
            <a:noAutofit/>
          </a:bodyPr>
          <a:lstStyle/>
          <a:p>
            <a:pPr>
              <a:buSzPct val="25000"/>
            </a:pPr>
            <a:endParaRPr lang="en-GB" sz="2800" b="1" dirty="0">
              <a:latin typeface="Helvetica Neue" panose="02000503000000020004" pitchFamily="2" charset="0"/>
              <a:ea typeface="Helvetica Neue" panose="02000503000000020004" pitchFamily="2" charset="0"/>
              <a:cs typeface="Helvetica Neue" panose="02000503000000020004" pitchFamily="2" charset="0"/>
              <a:sym typeface="Lato"/>
            </a:endParaRPr>
          </a:p>
        </p:txBody>
      </p:sp>
      <p:sp>
        <p:nvSpPr>
          <p:cNvPr id="31" name="Shape 102">
            <a:extLst>
              <a:ext uri="{FF2B5EF4-FFF2-40B4-BE49-F238E27FC236}">
                <a16:creationId xmlns:a16="http://schemas.microsoft.com/office/drawing/2014/main" id="{AAA1CDBA-BA86-4C79-A3DF-F9EF5E171521}"/>
              </a:ext>
            </a:extLst>
          </p:cNvPr>
          <p:cNvSpPr txBox="1"/>
          <p:nvPr/>
        </p:nvSpPr>
        <p:spPr>
          <a:xfrm>
            <a:off x="7334945" y="6593964"/>
            <a:ext cx="1701551" cy="288032"/>
          </a:xfrm>
          <a:prstGeom prst="rect">
            <a:avLst/>
          </a:prstGeom>
          <a:noFill/>
          <a:ln>
            <a:noFill/>
          </a:ln>
        </p:spPr>
        <p:txBody>
          <a:bodyPr lIns="91425" tIns="45700" rIns="91425" bIns="45700" anchor="ctr" anchorCtr="0">
            <a:noAutofit/>
          </a:bodyPr>
          <a:lstStyle/>
          <a:p>
            <a:pPr algn="r">
              <a:buSzPct val="25000"/>
            </a:pPr>
            <a:r>
              <a:rPr lang="en-GB" sz="1100" dirty="0">
                <a:solidFill>
                  <a:srgbClr val="2D2D2D"/>
                </a:solidFill>
                <a:latin typeface="Helvetica Neue" panose="02000503000000020004" pitchFamily="2" charset="0"/>
                <a:ea typeface="Helvetica Neue" panose="02000503000000020004" pitchFamily="2" charset="0"/>
                <a:cs typeface="Helvetica Neue" panose="02000503000000020004" pitchFamily="2" charset="0"/>
                <a:sym typeface="Lato"/>
              </a:rPr>
              <a:t> </a:t>
            </a:r>
            <a:r>
              <a:rPr lang="en-GB" sz="1000" dirty="0">
                <a:solidFill>
                  <a:srgbClr val="2D2D2D"/>
                </a:solidFill>
                <a:latin typeface="Helvetica Neue" panose="02000503000000020004" pitchFamily="2" charset="0"/>
                <a:ea typeface="Helvetica Neue" panose="02000503000000020004" pitchFamily="2" charset="0"/>
                <a:cs typeface="Helvetica Neue" panose="02000503000000020004" pitchFamily="2" charset="0"/>
                <a:sym typeface="Lato"/>
              </a:rPr>
              <a:t>©VotesforSchools2020</a:t>
            </a:r>
          </a:p>
        </p:txBody>
      </p:sp>
      <p:sp>
        <p:nvSpPr>
          <p:cNvPr id="29" name="Shape 114">
            <a:extLst>
              <a:ext uri="{FF2B5EF4-FFF2-40B4-BE49-F238E27FC236}">
                <a16:creationId xmlns:a16="http://schemas.microsoft.com/office/drawing/2014/main" id="{320CE8B6-3700-AC41-BDB8-785348655E54}"/>
              </a:ext>
            </a:extLst>
          </p:cNvPr>
          <p:cNvSpPr/>
          <p:nvPr/>
        </p:nvSpPr>
        <p:spPr>
          <a:xfrm>
            <a:off x="586498" y="299686"/>
            <a:ext cx="8001569" cy="538608"/>
          </a:xfrm>
          <a:prstGeom prst="rect">
            <a:avLst/>
          </a:prstGeom>
          <a:noFill/>
          <a:ln>
            <a:noFill/>
          </a:ln>
        </p:spPr>
        <p:txBody>
          <a:bodyPr lIns="91425" tIns="45700" rIns="91425" bIns="45700" anchor="t" anchorCtr="0">
            <a:noAutofit/>
          </a:bodyPr>
          <a:lstStyle/>
          <a:p>
            <a:pPr>
              <a:buSzPct val="25000"/>
            </a:pPr>
            <a:r>
              <a:rPr lang="en-GB" sz="2800" b="1" dirty="0">
                <a:latin typeface="Helvetica Neue" panose="02000503000000020004" pitchFamily="2" charset="0"/>
                <a:ea typeface="Helvetica Neue" panose="02000503000000020004" pitchFamily="2" charset="0"/>
                <a:cs typeface="Helvetica Neue" panose="02000503000000020004" pitchFamily="2" charset="0"/>
                <a:sym typeface="Lato"/>
              </a:rPr>
              <a:t>Student guide:</a:t>
            </a:r>
          </a:p>
        </p:txBody>
      </p:sp>
      <p:sp>
        <p:nvSpPr>
          <p:cNvPr id="19" name="Rectangle: Rounded Corners 33">
            <a:extLst>
              <a:ext uri="{FF2B5EF4-FFF2-40B4-BE49-F238E27FC236}">
                <a16:creationId xmlns:a16="http://schemas.microsoft.com/office/drawing/2014/main" id="{D8B25A0A-3DF0-1A48-BD66-104C43700664}"/>
              </a:ext>
            </a:extLst>
          </p:cNvPr>
          <p:cNvSpPr/>
          <p:nvPr/>
        </p:nvSpPr>
        <p:spPr>
          <a:xfrm>
            <a:off x="390617" y="997082"/>
            <a:ext cx="8277270" cy="2787588"/>
          </a:xfrm>
          <a:prstGeom prst="roundRect">
            <a:avLst/>
          </a:prstGeom>
          <a:solidFill>
            <a:srgbClr val="F8D0D0"/>
          </a:solidFill>
          <a:ln>
            <a:solidFill>
              <a:srgbClr val="BA1A1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rPr>
              <a:t>Welcome to The WOW Show careers resource for Podiatry.</a:t>
            </a:r>
          </a:p>
          <a:p>
            <a:r>
              <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rPr>
              <a:t>This pack contains:</a:t>
            </a:r>
          </a:p>
          <a:p>
            <a:endPar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endParaRPr>
          </a:p>
          <a:p>
            <a:pPr marL="285750" indent="-285750">
              <a:buFont typeface="Arial" panose="020B0604020202020204" pitchFamily="34" charset="0"/>
              <a:buChar char="•"/>
            </a:pPr>
            <a:r>
              <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rPr>
              <a:t>Top Tips for studying at home</a:t>
            </a:r>
          </a:p>
          <a:p>
            <a:pPr marL="285750" indent="-285750">
              <a:buFont typeface="Arial" panose="020B0604020202020204" pitchFamily="34" charset="0"/>
              <a:buChar char="•"/>
            </a:pPr>
            <a:r>
              <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rPr>
              <a:t>The WOW Show career video  </a:t>
            </a:r>
            <a:r>
              <a:rPr lang="en-GB" sz="1600" b="1" dirty="0">
                <a:solidFill>
                  <a:schemeClr val="accent1"/>
                </a:solidFill>
                <a:latin typeface="Helvetica Neue" panose="02000503000000020004"/>
                <a:ea typeface="Helvetica Neue" panose="02000503000000020004" pitchFamily="2" charset="0"/>
                <a:cs typeface="Helvetica Neue" panose="02000503000000020004" pitchFamily="2" charset="0"/>
                <a:hlinkClick r:id="rId4">
                  <a:extLst>
                    <a:ext uri="{A12FA001-AC4F-418D-AE19-62706E023703}">
                      <ahyp:hlinkClr xmlns:ahyp="http://schemas.microsoft.com/office/drawing/2018/hyperlinkcolor" val="tx"/>
                    </a:ext>
                  </a:extLst>
                </a:hlinkClick>
              </a:rPr>
              <a:t>www.thewowshow.org/youtube</a:t>
            </a:r>
            <a:endParaRPr lang="en-GB" sz="1600" b="1" dirty="0">
              <a:solidFill>
                <a:schemeClr val="accent1"/>
              </a:solidFill>
              <a:latin typeface="Helvetica Neue" panose="02000503000000020004"/>
              <a:ea typeface="Helvetica Neue" panose="02000503000000020004" pitchFamily="2" charset="0"/>
              <a:cs typeface="Helvetica Neue" panose="02000503000000020004" pitchFamily="2" charset="0"/>
            </a:endParaRPr>
          </a:p>
          <a:p>
            <a:pPr marL="285750" indent="-285750">
              <a:buFont typeface="Arial" panose="020B0604020202020204" pitchFamily="34" charset="0"/>
              <a:buChar char="•"/>
            </a:pPr>
            <a:r>
              <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rPr>
              <a:t>PowerPoint lesson slide lesson</a:t>
            </a:r>
          </a:p>
          <a:p>
            <a:pPr marL="285750" indent="-285750">
              <a:buFont typeface="Arial" panose="020B0604020202020204" pitchFamily="34" charset="0"/>
              <a:buChar char="•"/>
            </a:pPr>
            <a:r>
              <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rPr>
              <a:t>Reflective journal</a:t>
            </a:r>
          </a:p>
          <a:p>
            <a:endPar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endParaRPr>
          </a:p>
          <a:p>
            <a:r>
              <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rPr>
              <a:t>You will need a pen and some paper to take notes.</a:t>
            </a:r>
          </a:p>
          <a:p>
            <a:endParaRPr lang="en-GB" sz="1600" b="1" dirty="0">
              <a:solidFill>
                <a:schemeClr val="tx1"/>
              </a:solidFill>
              <a:latin typeface="Helvetica Neue" panose="02000503000000020004"/>
              <a:ea typeface="Helvetica Neue" panose="02000503000000020004" pitchFamily="2" charset="0"/>
              <a:cs typeface="Helvetica Neue" panose="02000503000000020004" pitchFamily="2" charset="0"/>
            </a:endParaRPr>
          </a:p>
        </p:txBody>
      </p:sp>
      <p:sp>
        <p:nvSpPr>
          <p:cNvPr id="16" name="Shape 88">
            <a:extLst>
              <a:ext uri="{FF2B5EF4-FFF2-40B4-BE49-F238E27FC236}">
                <a16:creationId xmlns:a16="http://schemas.microsoft.com/office/drawing/2014/main" id="{37841430-C7A2-4421-8B88-08F7ED18B6B1}"/>
              </a:ext>
            </a:extLst>
          </p:cNvPr>
          <p:cNvSpPr/>
          <p:nvPr/>
        </p:nvSpPr>
        <p:spPr>
          <a:xfrm>
            <a:off x="122787" y="106311"/>
            <a:ext cx="8928992" cy="6624735"/>
          </a:xfrm>
          <a:prstGeom prst="rect">
            <a:avLst/>
          </a:prstGeom>
          <a:noFill/>
          <a:ln w="127000" cap="flat" cmpd="sng">
            <a:solidFill>
              <a:srgbClr val="BA1A1A"/>
            </a:solidFill>
            <a:prstDash val="solid"/>
            <a:round/>
            <a:headEnd type="none" w="med" len="med"/>
            <a:tailEnd type="none" w="med" len="med"/>
          </a:ln>
        </p:spPr>
        <p:txBody>
          <a:bodyPr lIns="91425" tIns="45700" rIns="91425" bIns="45700" anchor="ctr" anchorCtr="0">
            <a:noAutofit/>
          </a:bodyPr>
          <a:lstStyle/>
          <a:p>
            <a:pPr algn="ctr"/>
            <a:endParaRPr dirty="0">
              <a:solidFill>
                <a:schemeClr val="lt1"/>
              </a:solidFill>
              <a:latin typeface="Helvetica Neue" panose="02000503000000020004" pitchFamily="2" charset="0"/>
              <a:ea typeface="Helvetica Neue" panose="02000503000000020004" pitchFamily="2" charset="0"/>
              <a:cs typeface="Helvetica Neue" panose="02000503000000020004" pitchFamily="2" charset="0"/>
              <a:sym typeface="Calibri"/>
            </a:endParaRPr>
          </a:p>
        </p:txBody>
      </p:sp>
      <p:sp>
        <p:nvSpPr>
          <p:cNvPr id="20" name="Shape 102">
            <a:extLst>
              <a:ext uri="{FF2B5EF4-FFF2-40B4-BE49-F238E27FC236}">
                <a16:creationId xmlns:a16="http://schemas.microsoft.com/office/drawing/2014/main" id="{C8F9FB3D-7757-4DFF-A870-B8974E774825}"/>
              </a:ext>
            </a:extLst>
          </p:cNvPr>
          <p:cNvSpPr txBox="1"/>
          <p:nvPr/>
        </p:nvSpPr>
        <p:spPr>
          <a:xfrm>
            <a:off x="6631913" y="6440993"/>
            <a:ext cx="2404584" cy="441003"/>
          </a:xfrm>
          <a:prstGeom prst="rect">
            <a:avLst/>
          </a:prstGeom>
          <a:noFill/>
          <a:ln>
            <a:noFill/>
          </a:ln>
        </p:spPr>
        <p:txBody>
          <a:bodyPr lIns="91425" tIns="45700" rIns="91425" bIns="45700" anchor="ctr" anchorCtr="0">
            <a:noAutofit/>
          </a:bodyPr>
          <a:lstStyle/>
          <a:p>
            <a:pPr algn="r">
              <a:buSzPct val="25000"/>
            </a:pPr>
            <a:r>
              <a:rPr lang="en-GB" sz="1100" dirty="0">
                <a:latin typeface="Helvetica Neue" panose="02000503000000020004" pitchFamily="2" charset="0"/>
                <a:ea typeface="Helvetica Neue" panose="02000503000000020004" pitchFamily="2" charset="0"/>
                <a:cs typeface="Helvetica Neue" panose="02000503000000020004" pitchFamily="2" charset="0"/>
                <a:sym typeface="Lato"/>
              </a:rPr>
              <a:t> </a:t>
            </a:r>
            <a:r>
              <a:rPr lang="en-GB" sz="1000" dirty="0">
                <a:latin typeface="Helvetica Neue" panose="02000503000000020004" pitchFamily="2" charset="0"/>
                <a:ea typeface="Helvetica Neue" panose="02000503000000020004" pitchFamily="2" charset="0"/>
                <a:cs typeface="Helvetica Neue" panose="02000503000000020004" pitchFamily="2" charset="0"/>
                <a:sym typeface="Lato"/>
              </a:rPr>
              <a:t>©</a:t>
            </a:r>
            <a:r>
              <a:rPr lang="en-GB" sz="1000" dirty="0" err="1">
                <a:latin typeface="Helvetica Neue" panose="02000503000000020004" pitchFamily="2" charset="0"/>
                <a:ea typeface="Helvetica Neue" panose="02000503000000020004" pitchFamily="2" charset="0"/>
                <a:cs typeface="Helvetica Neue" panose="02000503000000020004" pitchFamily="2" charset="0"/>
                <a:sym typeface="Lato"/>
              </a:rPr>
              <a:t>TheWOWShow</a:t>
            </a:r>
            <a:r>
              <a:rPr lang="en-GB" sz="1000" dirty="0">
                <a:latin typeface="Helvetica Neue" panose="02000503000000020004" pitchFamily="2" charset="0"/>
                <a:ea typeface="Helvetica Neue" panose="02000503000000020004" pitchFamily="2" charset="0"/>
                <a:cs typeface="Helvetica Neue" panose="02000503000000020004" pitchFamily="2" charset="0"/>
                <a:sym typeface="Lato"/>
              </a:rPr>
              <a:t>/VotesforSchools2020</a:t>
            </a:r>
          </a:p>
        </p:txBody>
      </p:sp>
      <p:pic>
        <p:nvPicPr>
          <p:cNvPr id="3" name="Picture 2">
            <a:extLst>
              <a:ext uri="{FF2B5EF4-FFF2-40B4-BE49-F238E27FC236}">
                <a16:creationId xmlns:a16="http://schemas.microsoft.com/office/drawing/2014/main" id="{CB5F0923-4059-4FCD-A4E7-C415B4BA17B9}"/>
              </a:ext>
            </a:extLst>
          </p:cNvPr>
          <p:cNvPicPr>
            <a:picLocks noChangeAspect="1"/>
          </p:cNvPicPr>
          <p:nvPr/>
        </p:nvPicPr>
        <p:blipFill>
          <a:blip r:embed="rId5"/>
          <a:stretch>
            <a:fillRect/>
          </a:stretch>
        </p:blipFill>
        <p:spPr>
          <a:xfrm>
            <a:off x="390617" y="4032057"/>
            <a:ext cx="2903321" cy="2161548"/>
          </a:xfrm>
          <a:prstGeom prst="rect">
            <a:avLst/>
          </a:prstGeom>
        </p:spPr>
      </p:pic>
      <p:pic>
        <p:nvPicPr>
          <p:cNvPr id="5" name="Picture 4">
            <a:extLst>
              <a:ext uri="{FF2B5EF4-FFF2-40B4-BE49-F238E27FC236}">
                <a16:creationId xmlns:a16="http://schemas.microsoft.com/office/drawing/2014/main" id="{D0C22F0D-4F8A-4E12-B2B2-EEFC2BD97969}"/>
              </a:ext>
            </a:extLst>
          </p:cNvPr>
          <p:cNvPicPr>
            <a:picLocks noChangeAspect="1"/>
          </p:cNvPicPr>
          <p:nvPr/>
        </p:nvPicPr>
        <p:blipFill>
          <a:blip r:embed="rId6"/>
          <a:stretch>
            <a:fillRect/>
          </a:stretch>
        </p:blipFill>
        <p:spPr>
          <a:xfrm>
            <a:off x="5781775" y="4032057"/>
            <a:ext cx="2886112" cy="2157872"/>
          </a:xfrm>
          <a:prstGeom prst="rect">
            <a:avLst/>
          </a:prstGeom>
        </p:spPr>
      </p:pic>
      <p:pic>
        <p:nvPicPr>
          <p:cNvPr id="2" name="Picture 1">
            <a:extLst>
              <a:ext uri="{FF2B5EF4-FFF2-40B4-BE49-F238E27FC236}">
                <a16:creationId xmlns:a16="http://schemas.microsoft.com/office/drawing/2014/main" id="{1EC862C7-38A2-4938-97E8-2B764B139360}"/>
              </a:ext>
            </a:extLst>
          </p:cNvPr>
          <p:cNvPicPr>
            <a:picLocks noChangeAspect="1"/>
          </p:cNvPicPr>
          <p:nvPr/>
        </p:nvPicPr>
        <p:blipFill>
          <a:blip r:embed="rId7"/>
          <a:stretch>
            <a:fillRect/>
          </a:stretch>
        </p:blipFill>
        <p:spPr>
          <a:xfrm>
            <a:off x="3561768" y="3943458"/>
            <a:ext cx="1946746" cy="2289594"/>
          </a:xfrm>
          <a:prstGeom prst="rect">
            <a:avLst/>
          </a:prstGeom>
        </p:spPr>
      </p:pic>
    </p:spTree>
    <p:extLst>
      <p:ext uri="{BB962C8B-B14F-4D97-AF65-F5344CB8AC3E}">
        <p14:creationId xmlns:p14="http://schemas.microsoft.com/office/powerpoint/2010/main" val="2962180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Image result for wow careers">
            <a:extLst>
              <a:ext uri="{FF2B5EF4-FFF2-40B4-BE49-F238E27FC236}">
                <a16:creationId xmlns:a16="http://schemas.microsoft.com/office/drawing/2014/main" id="{A39FCC6F-6C22-4790-9670-B99374443397}"/>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091979" y="213327"/>
            <a:ext cx="827395" cy="662039"/>
          </a:xfrm>
          <a:prstGeom prst="rect">
            <a:avLst/>
          </a:prstGeom>
          <a:noFill/>
          <a:extLst>
            <a:ext uri="{909E8E84-426E-40DD-AFC4-6F175D3DCCD1}">
              <a14:hiddenFill xmlns:a14="http://schemas.microsoft.com/office/drawing/2010/main">
                <a:solidFill>
                  <a:srgbClr val="FFFFFF"/>
                </a:solidFill>
              </a14:hiddenFill>
            </a:ext>
          </a:extLst>
        </p:spPr>
      </p:pic>
      <p:sp>
        <p:nvSpPr>
          <p:cNvPr id="8" name="Shape 114">
            <a:extLst>
              <a:ext uri="{FF2B5EF4-FFF2-40B4-BE49-F238E27FC236}">
                <a16:creationId xmlns:a16="http://schemas.microsoft.com/office/drawing/2014/main" id="{8806C1FF-7E28-42E7-9523-CB2C7C9A51A9}"/>
              </a:ext>
            </a:extLst>
          </p:cNvPr>
          <p:cNvSpPr/>
          <p:nvPr/>
        </p:nvSpPr>
        <p:spPr>
          <a:xfrm>
            <a:off x="768897" y="172872"/>
            <a:ext cx="7759105" cy="538608"/>
          </a:xfrm>
          <a:prstGeom prst="rect">
            <a:avLst/>
          </a:prstGeom>
          <a:noFill/>
          <a:ln>
            <a:noFill/>
          </a:ln>
        </p:spPr>
        <p:txBody>
          <a:bodyPr lIns="91425" tIns="45700" rIns="91425" bIns="45700" anchor="t" anchorCtr="0">
            <a:noAutofit/>
          </a:bodyPr>
          <a:lstStyle/>
          <a:p>
            <a:pPr>
              <a:buSzPct val="25000"/>
            </a:pPr>
            <a:endParaRPr lang="en-GB" sz="2800" b="1" dirty="0">
              <a:latin typeface="Helvetica Neue" panose="02000503000000020004" pitchFamily="2" charset="0"/>
              <a:ea typeface="Helvetica Neue" panose="02000503000000020004" pitchFamily="2" charset="0"/>
              <a:cs typeface="Helvetica Neue" panose="02000503000000020004" pitchFamily="2" charset="0"/>
              <a:sym typeface="Lato"/>
            </a:endParaRPr>
          </a:p>
        </p:txBody>
      </p:sp>
      <p:sp>
        <p:nvSpPr>
          <p:cNvPr id="15" name="Shape 114">
            <a:extLst>
              <a:ext uri="{FF2B5EF4-FFF2-40B4-BE49-F238E27FC236}">
                <a16:creationId xmlns:a16="http://schemas.microsoft.com/office/drawing/2014/main" id="{AC98DBA0-58D7-423A-A505-78A2F55BBA58}"/>
              </a:ext>
            </a:extLst>
          </p:cNvPr>
          <p:cNvSpPr/>
          <p:nvPr/>
        </p:nvSpPr>
        <p:spPr>
          <a:xfrm>
            <a:off x="796576" y="181055"/>
            <a:ext cx="7759105" cy="538608"/>
          </a:xfrm>
          <a:prstGeom prst="rect">
            <a:avLst/>
          </a:prstGeom>
          <a:noFill/>
          <a:ln>
            <a:noFill/>
          </a:ln>
        </p:spPr>
        <p:txBody>
          <a:bodyPr lIns="91425" tIns="45700" rIns="91425" bIns="45700" anchor="t" anchorCtr="0">
            <a:noAutofit/>
          </a:bodyPr>
          <a:lstStyle/>
          <a:p>
            <a:pPr>
              <a:buSzPct val="25000"/>
            </a:pPr>
            <a:endParaRPr lang="en-GB" sz="2800" b="1" dirty="0">
              <a:latin typeface="Helvetica Neue" panose="02000503000000020004" pitchFamily="2" charset="0"/>
              <a:ea typeface="Helvetica Neue" panose="02000503000000020004" pitchFamily="2" charset="0"/>
              <a:cs typeface="Helvetica Neue" panose="02000503000000020004" pitchFamily="2" charset="0"/>
              <a:sym typeface="Lato"/>
            </a:endParaRPr>
          </a:p>
        </p:txBody>
      </p:sp>
      <p:sp>
        <p:nvSpPr>
          <p:cNvPr id="31" name="Shape 102">
            <a:extLst>
              <a:ext uri="{FF2B5EF4-FFF2-40B4-BE49-F238E27FC236}">
                <a16:creationId xmlns:a16="http://schemas.microsoft.com/office/drawing/2014/main" id="{AAA1CDBA-BA86-4C79-A3DF-F9EF5E171521}"/>
              </a:ext>
            </a:extLst>
          </p:cNvPr>
          <p:cNvSpPr txBox="1"/>
          <p:nvPr/>
        </p:nvSpPr>
        <p:spPr>
          <a:xfrm>
            <a:off x="7334945" y="6593964"/>
            <a:ext cx="1701551" cy="288032"/>
          </a:xfrm>
          <a:prstGeom prst="rect">
            <a:avLst/>
          </a:prstGeom>
          <a:noFill/>
          <a:ln>
            <a:noFill/>
          </a:ln>
        </p:spPr>
        <p:txBody>
          <a:bodyPr lIns="91425" tIns="45700" rIns="91425" bIns="45700" anchor="ctr" anchorCtr="0">
            <a:noAutofit/>
          </a:bodyPr>
          <a:lstStyle/>
          <a:p>
            <a:pPr algn="r">
              <a:buSzPct val="25000"/>
            </a:pPr>
            <a:r>
              <a:rPr lang="en-GB" sz="1100" dirty="0">
                <a:solidFill>
                  <a:srgbClr val="2D2D2D"/>
                </a:solidFill>
                <a:latin typeface="Helvetica Neue" panose="02000503000000020004" pitchFamily="2" charset="0"/>
                <a:ea typeface="Helvetica Neue" panose="02000503000000020004" pitchFamily="2" charset="0"/>
                <a:cs typeface="Helvetica Neue" panose="02000503000000020004" pitchFamily="2" charset="0"/>
                <a:sym typeface="Lato"/>
              </a:rPr>
              <a:t> </a:t>
            </a:r>
            <a:r>
              <a:rPr lang="en-GB" sz="1000" dirty="0">
                <a:solidFill>
                  <a:srgbClr val="2D2D2D"/>
                </a:solidFill>
                <a:latin typeface="Helvetica Neue" panose="02000503000000020004" pitchFamily="2" charset="0"/>
                <a:ea typeface="Helvetica Neue" panose="02000503000000020004" pitchFamily="2" charset="0"/>
                <a:cs typeface="Helvetica Neue" panose="02000503000000020004" pitchFamily="2" charset="0"/>
                <a:sym typeface="Lato"/>
              </a:rPr>
              <a:t>©VotesforSchools2020</a:t>
            </a:r>
          </a:p>
        </p:txBody>
      </p:sp>
      <p:sp>
        <p:nvSpPr>
          <p:cNvPr id="29" name="Shape 114">
            <a:extLst>
              <a:ext uri="{FF2B5EF4-FFF2-40B4-BE49-F238E27FC236}">
                <a16:creationId xmlns:a16="http://schemas.microsoft.com/office/drawing/2014/main" id="{320CE8B6-3700-AC41-BDB8-785348655E54}"/>
              </a:ext>
            </a:extLst>
          </p:cNvPr>
          <p:cNvSpPr/>
          <p:nvPr/>
        </p:nvSpPr>
        <p:spPr>
          <a:xfrm>
            <a:off x="586498" y="299686"/>
            <a:ext cx="8001569" cy="538608"/>
          </a:xfrm>
          <a:prstGeom prst="rect">
            <a:avLst/>
          </a:prstGeom>
          <a:noFill/>
          <a:ln>
            <a:noFill/>
          </a:ln>
        </p:spPr>
        <p:txBody>
          <a:bodyPr lIns="91425" tIns="45700" rIns="91425" bIns="45700" anchor="t" anchorCtr="0">
            <a:noAutofit/>
          </a:bodyPr>
          <a:lstStyle/>
          <a:p>
            <a:pPr>
              <a:buSzPct val="25000"/>
            </a:pPr>
            <a:r>
              <a:rPr lang="en-GB" sz="2800" b="1" dirty="0">
                <a:latin typeface="Helvetica Neue" panose="02000503000000020004" pitchFamily="2" charset="0"/>
                <a:ea typeface="Helvetica Neue" panose="02000503000000020004" pitchFamily="2" charset="0"/>
                <a:cs typeface="Helvetica Neue" panose="02000503000000020004" pitchFamily="2" charset="0"/>
                <a:sym typeface="Lato"/>
              </a:rPr>
              <a:t>Student guide:</a:t>
            </a:r>
          </a:p>
        </p:txBody>
      </p:sp>
      <p:sp>
        <p:nvSpPr>
          <p:cNvPr id="19" name="Rectangle: Rounded Corners 33">
            <a:extLst>
              <a:ext uri="{FF2B5EF4-FFF2-40B4-BE49-F238E27FC236}">
                <a16:creationId xmlns:a16="http://schemas.microsoft.com/office/drawing/2014/main" id="{D8B25A0A-3DF0-1A48-BD66-104C43700664}"/>
              </a:ext>
            </a:extLst>
          </p:cNvPr>
          <p:cNvSpPr/>
          <p:nvPr/>
        </p:nvSpPr>
        <p:spPr>
          <a:xfrm>
            <a:off x="284085" y="913038"/>
            <a:ext cx="8566952" cy="5645276"/>
          </a:xfrm>
          <a:prstGeom prst="roundRect">
            <a:avLst/>
          </a:prstGeom>
          <a:solidFill>
            <a:srgbClr val="F8D0D0"/>
          </a:solidFill>
          <a:ln>
            <a:solidFill>
              <a:srgbClr val="BA1A1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en-GB" sz="1400" dirty="0">
                <a:solidFill>
                  <a:schemeClr val="tx1"/>
                </a:solidFill>
                <a:latin typeface="Helvetica Neue" panose="02000503000000020004"/>
                <a:ea typeface="Helvetica Neue" panose="02000503000000020004" pitchFamily="2" charset="0"/>
                <a:cs typeface="Helvetica Neue" panose="02000503000000020004" pitchFamily="2" charset="0"/>
              </a:rPr>
              <a:t>As many of you are learning independently from home these resources have been created especially to give you an opportunity to look to the future.  These career specials will show you about the world of work and what your future could hold. </a:t>
            </a:r>
          </a:p>
          <a:p>
            <a:endParaRPr lang="en-GB" sz="1400" dirty="0">
              <a:solidFill>
                <a:schemeClr val="tx1"/>
              </a:solidFill>
              <a:latin typeface="Helvetica Neue" panose="02000503000000020004"/>
              <a:ea typeface="Helvetica Neue" panose="02000503000000020004" pitchFamily="2" charset="0"/>
              <a:cs typeface="Helvetica Neue" panose="02000503000000020004" pitchFamily="2" charset="0"/>
            </a:endParaRPr>
          </a:p>
          <a:p>
            <a:r>
              <a:rPr lang="en-GB" sz="1400" dirty="0">
                <a:solidFill>
                  <a:schemeClr val="tx1"/>
                </a:solidFill>
                <a:latin typeface="Helvetica Neue" panose="02000503000000020004"/>
                <a:ea typeface="Helvetica Neue" panose="02000503000000020004" pitchFamily="2" charset="0"/>
                <a:cs typeface="Helvetica Neue" panose="02000503000000020004" pitchFamily="2" charset="0"/>
              </a:rPr>
              <a:t>Watch The WOW Show Podiatry Careers Special. This is available </a:t>
            </a:r>
            <a:r>
              <a:rPr lang="en-GB" sz="1400" dirty="0">
                <a:solidFill>
                  <a:schemeClr val="tx1"/>
                </a:solidFill>
                <a:latin typeface="Helvetica Neue" panose="02000503000000020004"/>
                <a:ea typeface="Helvetica Neue" panose="02000503000000020004" pitchFamily="2" charset="0"/>
                <a:cs typeface="Helvetica Neue" panose="02000503000000020004" pitchFamily="2" charset="0"/>
                <a:hlinkClick r:id="rId4"/>
              </a:rPr>
              <a:t>here.</a:t>
            </a:r>
            <a:r>
              <a:rPr lang="en-GB" sz="1400" dirty="0">
                <a:solidFill>
                  <a:schemeClr val="tx1"/>
                </a:solidFill>
                <a:latin typeface="Helvetica Neue" panose="02000503000000020004"/>
                <a:ea typeface="Helvetica Neue" panose="02000503000000020004" pitchFamily="2" charset="0"/>
                <a:cs typeface="Helvetica Neue" panose="02000503000000020004" pitchFamily="2" charset="0"/>
              </a:rPr>
              <a:t> Or at</a:t>
            </a:r>
          </a:p>
          <a:p>
            <a:r>
              <a:rPr lang="en-GB" sz="1400" b="1" dirty="0">
                <a:solidFill>
                  <a:schemeClr val="tx1"/>
                </a:solidFill>
                <a:latin typeface="Helvetica Neue" panose="02000503000000020004"/>
                <a:ea typeface="Helvetica Neue" panose="02000503000000020004" pitchFamily="2" charset="0"/>
                <a:cs typeface="Helvetica Neue" panose="02000503000000020004" pitchFamily="2" charset="0"/>
                <a:hlinkClick r:id="rId4"/>
              </a:rPr>
              <a:t>www.thewowshow.org/youtube</a:t>
            </a:r>
            <a:endParaRPr lang="en-GB" sz="1400" dirty="0">
              <a:solidFill>
                <a:schemeClr val="tx1"/>
              </a:solidFill>
              <a:latin typeface="Helvetica Neue" panose="02000503000000020004"/>
              <a:ea typeface="Helvetica Neue" panose="02000503000000020004" pitchFamily="2" charset="0"/>
              <a:cs typeface="Helvetica Neue" panose="02000503000000020004" pitchFamily="2" charset="0"/>
            </a:endParaRPr>
          </a:p>
          <a:p>
            <a:endParaRPr lang="en-GB" sz="1400" dirty="0">
              <a:solidFill>
                <a:schemeClr val="tx1"/>
              </a:solidFill>
              <a:latin typeface="Helvetica Neue" panose="02000503000000020004"/>
              <a:ea typeface="Helvetica Neue" panose="02000503000000020004" pitchFamily="2" charset="0"/>
              <a:cs typeface="Helvetica Neue" panose="02000503000000020004" pitchFamily="2" charset="0"/>
            </a:endParaRPr>
          </a:p>
          <a:p>
            <a:r>
              <a:rPr lang="en-GB" sz="1400" dirty="0">
                <a:solidFill>
                  <a:schemeClr val="tx1"/>
                </a:solidFill>
                <a:latin typeface="Helvetica Neue" panose="02000503000000020004"/>
                <a:ea typeface="Helvetica Neue" panose="02000503000000020004" pitchFamily="2" charset="0"/>
                <a:cs typeface="Helvetica Neue" panose="02000503000000020004" pitchFamily="2" charset="0"/>
              </a:rPr>
              <a:t>Next open the PowerPoint lesson and work through it click by click to reveal the resources and video clips.  You will need access to the internet and a copy of the journal.  You can download the journal as a word file to your laptop and complete it electronically, or if you prefer you may print the journal and write in it.</a:t>
            </a:r>
          </a:p>
          <a:p>
            <a:endParaRPr lang="en-GB" sz="1400" dirty="0">
              <a:solidFill>
                <a:schemeClr val="tx1"/>
              </a:solidFill>
              <a:latin typeface="Helvetica Neue" panose="02000503000000020004"/>
              <a:ea typeface="Helvetica Neue" panose="02000503000000020004" pitchFamily="2" charset="0"/>
              <a:cs typeface="Helvetica Neue" panose="02000503000000020004" pitchFamily="2" charset="0"/>
            </a:endParaRPr>
          </a:p>
          <a:p>
            <a:r>
              <a:rPr lang="en-GB" sz="1400" dirty="0">
                <a:solidFill>
                  <a:schemeClr val="tx1"/>
                </a:solidFill>
                <a:latin typeface="Helvetica Neue" panose="02000503000000020004"/>
                <a:ea typeface="Helvetica Neue" panose="02000503000000020004" pitchFamily="2" charset="0"/>
                <a:cs typeface="Helvetica Neue" panose="02000503000000020004" pitchFamily="2" charset="0"/>
              </a:rPr>
              <a:t>As you work through the PowerPoint, answer the questions and record your reflections on the career in focus.  You can then return your completed journal to school and discuss it with your teacher.  You will be awarded a certificate of completion once you do this.  </a:t>
            </a:r>
          </a:p>
          <a:p>
            <a:endParaRPr lang="en-GB" sz="1400" dirty="0">
              <a:solidFill>
                <a:schemeClr val="tx1"/>
              </a:solidFill>
              <a:latin typeface="Helvetica Neue" panose="02000503000000020004"/>
              <a:ea typeface="Helvetica Neue" panose="02000503000000020004" pitchFamily="2" charset="0"/>
              <a:cs typeface="Helvetica Neue" panose="02000503000000020004" pitchFamily="2" charset="0"/>
            </a:endParaRPr>
          </a:p>
          <a:p>
            <a:r>
              <a:rPr lang="en-GB" sz="1400" dirty="0">
                <a:solidFill>
                  <a:schemeClr val="tx1"/>
                </a:solidFill>
                <a:latin typeface="Helvetica Neue" panose="02000503000000020004"/>
                <a:ea typeface="Helvetica Neue" panose="02000503000000020004" pitchFamily="2" charset="0"/>
                <a:cs typeface="Helvetica Neue" panose="02000503000000020004" pitchFamily="2" charset="0"/>
              </a:rPr>
              <a:t>Finally please take an extra minute to complete the survey so that we can see how you have found the resources and if you would like to see more on different career options.</a:t>
            </a:r>
          </a:p>
          <a:p>
            <a:r>
              <a:rPr lang="en-US" altLang="en-US" sz="1400" dirty="0">
                <a:solidFill>
                  <a:srgbClr val="0070C0"/>
                </a:solidFill>
                <a:latin typeface="Arial" panose="020B0604020202020204" pitchFamily="34" charset="0"/>
                <a:hlinkClick r:id="rId5"/>
              </a:rPr>
              <a:t>https://www.surveymonkey.co.uk/r/wow-podiatry </a:t>
            </a:r>
            <a:endParaRPr lang="en-US" altLang="en-US" sz="1400" dirty="0">
              <a:solidFill>
                <a:srgbClr val="0070C0"/>
              </a:solidFill>
              <a:latin typeface="Arial" panose="020B0604020202020204" pitchFamily="34" charset="0"/>
            </a:endParaRPr>
          </a:p>
          <a:p>
            <a:endParaRPr lang="en-GB" sz="1400" dirty="0">
              <a:solidFill>
                <a:schemeClr val="tx1"/>
              </a:solidFill>
              <a:latin typeface="Helvetica Neue" panose="02000503000000020004"/>
              <a:ea typeface="Helvetica Neue" panose="02000503000000020004" pitchFamily="2" charset="0"/>
              <a:cs typeface="Helvetica Neue" panose="02000503000000020004" pitchFamily="2" charset="0"/>
            </a:endParaRPr>
          </a:p>
          <a:p>
            <a:r>
              <a:rPr lang="en-GB" sz="1400" dirty="0">
                <a:solidFill>
                  <a:schemeClr val="tx1"/>
                </a:solidFill>
                <a:latin typeface="Helvetica Neue" panose="02000503000000020004"/>
                <a:ea typeface="Helvetica Neue" panose="02000503000000020004" pitchFamily="2" charset="0"/>
                <a:cs typeface="Helvetica Neue" panose="02000503000000020004" pitchFamily="2" charset="0"/>
              </a:rPr>
              <a:t>As an extra bonus we have also included a home learning resource to help with organising and supporting your independent learning.</a:t>
            </a:r>
          </a:p>
          <a:p>
            <a:endParaRPr lang="en-GB" sz="1400" dirty="0">
              <a:solidFill>
                <a:schemeClr val="tx1"/>
              </a:solidFill>
              <a:latin typeface="Helvetica Neue" panose="02000503000000020004"/>
              <a:ea typeface="Helvetica Neue" panose="02000503000000020004" pitchFamily="2" charset="0"/>
              <a:cs typeface="Helvetica Neue" panose="02000503000000020004" pitchFamily="2" charset="0"/>
            </a:endParaRPr>
          </a:p>
          <a:p>
            <a:r>
              <a:rPr lang="en-GB" sz="1400" dirty="0">
                <a:solidFill>
                  <a:schemeClr val="tx1"/>
                </a:solidFill>
                <a:latin typeface="Helvetica Neue" panose="02000503000000020004"/>
                <a:ea typeface="Helvetica Neue" panose="02000503000000020004" pitchFamily="2" charset="0"/>
                <a:cs typeface="Helvetica Neue" panose="02000503000000020004" pitchFamily="2" charset="0"/>
              </a:rPr>
              <a:t>Enjoy the resources and don’t forget to let us know what you thought.  Stay safe.</a:t>
            </a:r>
          </a:p>
        </p:txBody>
      </p:sp>
      <p:sp>
        <p:nvSpPr>
          <p:cNvPr id="16" name="Shape 88">
            <a:extLst>
              <a:ext uri="{FF2B5EF4-FFF2-40B4-BE49-F238E27FC236}">
                <a16:creationId xmlns:a16="http://schemas.microsoft.com/office/drawing/2014/main" id="{37841430-C7A2-4421-8B88-08F7ED18B6B1}"/>
              </a:ext>
            </a:extLst>
          </p:cNvPr>
          <p:cNvSpPr/>
          <p:nvPr/>
        </p:nvSpPr>
        <p:spPr>
          <a:xfrm>
            <a:off x="122787" y="106311"/>
            <a:ext cx="8928992" cy="6624735"/>
          </a:xfrm>
          <a:prstGeom prst="rect">
            <a:avLst/>
          </a:prstGeom>
          <a:noFill/>
          <a:ln w="127000" cap="flat" cmpd="sng">
            <a:solidFill>
              <a:srgbClr val="BA1A1A"/>
            </a:solidFill>
            <a:prstDash val="solid"/>
            <a:round/>
            <a:headEnd type="none" w="med" len="med"/>
            <a:tailEnd type="none" w="med" len="med"/>
          </a:ln>
        </p:spPr>
        <p:txBody>
          <a:bodyPr lIns="91425" tIns="45700" rIns="91425" bIns="45700" anchor="ctr" anchorCtr="0">
            <a:noAutofit/>
          </a:bodyPr>
          <a:lstStyle/>
          <a:p>
            <a:pPr algn="ctr"/>
            <a:endParaRPr dirty="0">
              <a:solidFill>
                <a:schemeClr val="lt1"/>
              </a:solidFill>
              <a:latin typeface="Helvetica Neue" panose="02000503000000020004" pitchFamily="2" charset="0"/>
              <a:ea typeface="Helvetica Neue" panose="02000503000000020004" pitchFamily="2" charset="0"/>
              <a:cs typeface="Helvetica Neue" panose="02000503000000020004" pitchFamily="2" charset="0"/>
              <a:sym typeface="Calibri"/>
            </a:endParaRPr>
          </a:p>
        </p:txBody>
      </p:sp>
      <p:sp>
        <p:nvSpPr>
          <p:cNvPr id="20" name="Shape 102">
            <a:extLst>
              <a:ext uri="{FF2B5EF4-FFF2-40B4-BE49-F238E27FC236}">
                <a16:creationId xmlns:a16="http://schemas.microsoft.com/office/drawing/2014/main" id="{C8F9FB3D-7757-4DFF-A870-B8974E774825}"/>
              </a:ext>
            </a:extLst>
          </p:cNvPr>
          <p:cNvSpPr txBox="1"/>
          <p:nvPr/>
        </p:nvSpPr>
        <p:spPr>
          <a:xfrm>
            <a:off x="6631913" y="6440993"/>
            <a:ext cx="2404584" cy="441003"/>
          </a:xfrm>
          <a:prstGeom prst="rect">
            <a:avLst/>
          </a:prstGeom>
          <a:noFill/>
          <a:ln>
            <a:noFill/>
          </a:ln>
        </p:spPr>
        <p:txBody>
          <a:bodyPr lIns="91425" tIns="45700" rIns="91425" bIns="45700" anchor="ctr" anchorCtr="0">
            <a:noAutofit/>
          </a:bodyPr>
          <a:lstStyle/>
          <a:p>
            <a:pPr algn="r">
              <a:buSzPct val="25000"/>
            </a:pPr>
            <a:r>
              <a:rPr lang="en-GB" sz="1100" dirty="0">
                <a:latin typeface="Helvetica Neue" panose="02000503000000020004" pitchFamily="2" charset="0"/>
                <a:ea typeface="Helvetica Neue" panose="02000503000000020004" pitchFamily="2" charset="0"/>
                <a:cs typeface="Helvetica Neue" panose="02000503000000020004" pitchFamily="2" charset="0"/>
                <a:sym typeface="Lato"/>
              </a:rPr>
              <a:t> </a:t>
            </a:r>
            <a:r>
              <a:rPr lang="en-GB" sz="1000" dirty="0">
                <a:latin typeface="Helvetica Neue" panose="02000503000000020004" pitchFamily="2" charset="0"/>
                <a:ea typeface="Helvetica Neue" panose="02000503000000020004" pitchFamily="2" charset="0"/>
                <a:cs typeface="Helvetica Neue" panose="02000503000000020004" pitchFamily="2" charset="0"/>
                <a:sym typeface="Lato"/>
              </a:rPr>
              <a:t>©</a:t>
            </a:r>
            <a:r>
              <a:rPr lang="en-GB" sz="1000" dirty="0" err="1">
                <a:latin typeface="Helvetica Neue" panose="02000503000000020004" pitchFamily="2" charset="0"/>
                <a:ea typeface="Helvetica Neue" panose="02000503000000020004" pitchFamily="2" charset="0"/>
                <a:cs typeface="Helvetica Neue" panose="02000503000000020004" pitchFamily="2" charset="0"/>
                <a:sym typeface="Lato"/>
              </a:rPr>
              <a:t>TheWOWShow</a:t>
            </a:r>
            <a:r>
              <a:rPr lang="en-GB" sz="1000" dirty="0">
                <a:latin typeface="Helvetica Neue" panose="02000503000000020004" pitchFamily="2" charset="0"/>
                <a:ea typeface="Helvetica Neue" panose="02000503000000020004" pitchFamily="2" charset="0"/>
                <a:cs typeface="Helvetica Neue" panose="02000503000000020004" pitchFamily="2" charset="0"/>
                <a:sym typeface="Lato"/>
              </a:rPr>
              <a:t>/VotesforSchools2020</a:t>
            </a:r>
          </a:p>
        </p:txBody>
      </p:sp>
    </p:spTree>
    <p:extLst>
      <p:ext uri="{BB962C8B-B14F-4D97-AF65-F5344CB8AC3E}">
        <p14:creationId xmlns:p14="http://schemas.microsoft.com/office/powerpoint/2010/main" val="5972900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TotalTime>
  <Words>382</Words>
  <Application>Microsoft Office PowerPoint</Application>
  <PresentationFormat>On-screen Show (4:3)</PresentationFormat>
  <Paragraphs>36</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Helvetica Neue</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JHadfield</dc:creator>
  <cp:lastModifiedBy>Kate Harris</cp:lastModifiedBy>
  <cp:revision>3</cp:revision>
  <dcterms:created xsi:type="dcterms:W3CDTF">2020-05-31T08:04:35Z</dcterms:created>
  <dcterms:modified xsi:type="dcterms:W3CDTF">2020-06-08T22:08:51Z</dcterms:modified>
</cp:coreProperties>
</file>